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4"/>
  </p:notesMasterIdLst>
  <p:sldIdLst>
    <p:sldId id="284" r:id="rId3"/>
    <p:sldId id="257" r:id="rId4"/>
    <p:sldId id="259" r:id="rId5"/>
    <p:sldId id="286" r:id="rId6"/>
    <p:sldId id="261" r:id="rId7"/>
    <p:sldId id="262" r:id="rId8"/>
    <p:sldId id="287" r:id="rId9"/>
    <p:sldId id="288" r:id="rId10"/>
    <p:sldId id="289" r:id="rId11"/>
    <p:sldId id="279"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A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0398" autoAdjust="0"/>
  </p:normalViewPr>
  <p:slideViewPr>
    <p:cSldViewPr snapToGrid="0">
      <p:cViewPr varScale="1">
        <p:scale>
          <a:sx n="53" d="100"/>
          <a:sy n="53" d="100"/>
        </p:scale>
        <p:origin x="185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3AFB-5A0E-40C9-A691-DB817E8B8014}" type="datetimeFigureOut">
              <a:rPr lang="en-NZ" smtClean="0"/>
              <a:t>21/03/2019</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17231-F740-47CD-8619-AAD3A9E7B722}" type="slidenum">
              <a:rPr lang="en-NZ" smtClean="0"/>
              <a:t>‹#›</a:t>
            </a:fld>
            <a:endParaRPr lang="en-NZ"/>
          </a:p>
        </p:txBody>
      </p:sp>
    </p:spTree>
    <p:extLst>
      <p:ext uri="{BB962C8B-B14F-4D97-AF65-F5344CB8AC3E}">
        <p14:creationId xmlns:p14="http://schemas.microsoft.com/office/powerpoint/2010/main" val="4066453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a:t>
            </a:fld>
            <a:endParaRPr lang="en-NZ"/>
          </a:p>
        </p:txBody>
      </p:sp>
    </p:spTree>
    <p:extLst>
      <p:ext uri="{BB962C8B-B14F-4D97-AF65-F5344CB8AC3E}">
        <p14:creationId xmlns:p14="http://schemas.microsoft.com/office/powerpoint/2010/main" val="158833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smtClean="0"/>
              <a:t>What is </a:t>
            </a:r>
            <a:r>
              <a:rPr lang="en-NZ" b="1" dirty="0" err="1" smtClean="0"/>
              <a:t>IoT</a:t>
            </a:r>
            <a:r>
              <a:rPr lang="en-NZ" b="1" dirty="0" smtClean="0"/>
              <a:t>?</a:t>
            </a:r>
          </a:p>
          <a:p>
            <a:r>
              <a:rPr lang="en-NZ" b="0" smtClean="0"/>
              <a:t>** Describes </a:t>
            </a:r>
            <a:r>
              <a:rPr lang="en-NZ" b="0" dirty="0" smtClean="0"/>
              <a:t>how devices communicate</a:t>
            </a:r>
            <a:r>
              <a:rPr lang="en-NZ" b="0" baseline="0" dirty="0" smtClean="0"/>
              <a:t> with each other and a central hub over </a:t>
            </a:r>
            <a:r>
              <a:rPr lang="en-NZ" b="0" baseline="0" smtClean="0"/>
              <a:t>the internet **</a:t>
            </a:r>
            <a:endParaRPr lang="en-NZ" b="0" dirty="0" smtClean="0"/>
          </a:p>
          <a:p>
            <a:r>
              <a:rPr lang="en-NZ" baseline="0" dirty="0" smtClean="0"/>
              <a:t>Devices that collect and transmit data over the internet.  Sensors connected to the devices are a very common way to collect data.</a:t>
            </a:r>
          </a:p>
          <a:p>
            <a:r>
              <a:rPr lang="en-NZ" baseline="0" dirty="0" smtClean="0"/>
              <a:t>Network of smart connected devices using internet for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NZ" baseline="0" dirty="0" smtClean="0"/>
              <a:t>Extending internet connectivity to traditionally “dumb” or non internet enabled physical devices and everyday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smtClean="0"/>
              <a:t>First coined in 1999 – tracking lipstick and</a:t>
            </a:r>
            <a:r>
              <a:rPr lang="en-NZ" baseline="0" dirty="0" smtClean="0"/>
              <a:t> it’s supply.</a:t>
            </a:r>
          </a:p>
          <a:p>
            <a:r>
              <a:rPr lang="en-NZ" baseline="0" dirty="0" smtClean="0"/>
              <a:t>Or internet protocols to communicate with each other and central hub.</a:t>
            </a:r>
          </a:p>
          <a:p>
            <a:r>
              <a:rPr lang="en-NZ" baseline="0" dirty="0" smtClean="0"/>
              <a:t>This idea been around a long time e.g. 1950s SCADA.</a:t>
            </a:r>
          </a:p>
          <a:p>
            <a:r>
              <a:rPr lang="en-NZ" baseline="0" dirty="0" smtClean="0"/>
              <a:t>Coke vending machine in 1982 – first internet connected device.</a:t>
            </a:r>
          </a:p>
          <a:p>
            <a:r>
              <a:rPr lang="en-NZ" baseline="0" dirty="0" smtClean="0"/>
              <a:t>It’s about the data.</a:t>
            </a:r>
          </a:p>
          <a:p>
            <a:r>
              <a:rPr lang="en-NZ" baseline="0" dirty="0" smtClean="0"/>
              <a:t>Also devices communicating with each other – responding and processing events.   So the device can be “smart” in an automated way and react to it’s surroundings.</a:t>
            </a:r>
          </a:p>
          <a:p>
            <a:r>
              <a:rPr lang="en-NZ" baseline="0" dirty="0" smtClean="0"/>
              <a:t>Network of smart devices.</a:t>
            </a:r>
          </a:p>
          <a:p>
            <a:r>
              <a:rPr lang="en-NZ" baseline="0" dirty="0" smtClean="0"/>
              <a:t>Automation.</a:t>
            </a:r>
          </a:p>
          <a:p>
            <a:r>
              <a:rPr lang="en-NZ" baseline="0" dirty="0" smtClean="0"/>
              <a:t>Need a hub – central place where messages can be routed correctly and data can be analysed at scale.  Or device-to-device communication.</a:t>
            </a:r>
            <a:endParaRPr lang="en-NZ" dirty="0" smtClean="0"/>
          </a:p>
          <a:p>
            <a:r>
              <a:rPr lang="en-NZ" sz="1200" b="0" i="0" u="none" strike="noStrike" kern="1200" baseline="0" dirty="0" smtClean="0">
                <a:solidFill>
                  <a:schemeClr val="tx1"/>
                </a:solidFill>
                <a:latin typeface="+mn-lt"/>
                <a:ea typeface="+mn-ea"/>
                <a:cs typeface="+mn-cs"/>
              </a:rPr>
              <a:t>Organizations look to big data solutions to solve the classic problem of how to discover the hidden gems of useful and meaningful information in their data.</a:t>
            </a:r>
          </a:p>
          <a:p>
            <a:r>
              <a:rPr lang="en-NZ" sz="1200" b="0" i="0" u="none" strike="noStrike" kern="1200" baseline="0" dirty="0" smtClean="0">
                <a:solidFill>
                  <a:schemeClr val="tx1"/>
                </a:solidFill>
                <a:latin typeface="+mn-lt"/>
                <a:ea typeface="+mn-ea"/>
                <a:cs typeface="+mn-cs"/>
              </a:rPr>
              <a:t>Cloud computing is a major enabler - driven by cheap cloud storage that makes </a:t>
            </a:r>
            <a:r>
              <a:rPr lang="en-NZ" sz="1200" b="0" i="0" u="none" strike="noStrike" kern="1200" baseline="0" dirty="0" err="1" smtClean="0">
                <a:solidFill>
                  <a:schemeClr val="tx1"/>
                </a:solidFill>
                <a:latin typeface="+mn-lt"/>
                <a:ea typeface="+mn-ea"/>
                <a:cs typeface="+mn-cs"/>
              </a:rPr>
              <a:t>IoT</a:t>
            </a:r>
            <a:r>
              <a:rPr lang="en-NZ" sz="1200" b="0" i="0" u="none" strike="noStrike" kern="1200" baseline="0" dirty="0" smtClean="0">
                <a:solidFill>
                  <a:schemeClr val="tx1"/>
                </a:solidFill>
                <a:latin typeface="+mn-lt"/>
                <a:ea typeface="+mn-ea"/>
                <a:cs typeface="+mn-cs"/>
              </a:rPr>
              <a:t> possible where large amounts of data can be received, stored and processed.</a:t>
            </a:r>
          </a:p>
          <a:p>
            <a:r>
              <a:rPr lang="en-NZ" sz="1200" b="0" i="0" u="none" strike="noStrike" kern="1200" baseline="0" dirty="0" smtClean="0">
                <a:solidFill>
                  <a:schemeClr val="tx1"/>
                </a:solidFill>
                <a:latin typeface="+mn-lt"/>
                <a:ea typeface="+mn-ea"/>
                <a:cs typeface="+mn-cs"/>
              </a:rPr>
              <a:t>Benefits to society – where technology can make a difference.  Might allow more freedom and quality of life for those with disabilities or injuries, for example.</a:t>
            </a:r>
          </a:p>
          <a:p>
            <a:r>
              <a:rPr lang="en-NZ" sz="1200" b="0" i="0" u="none" strike="noStrike" kern="1200" baseline="0" dirty="0" smtClean="0">
                <a:solidFill>
                  <a:schemeClr val="tx1"/>
                </a:solidFill>
                <a:latin typeface="+mn-lt"/>
                <a:ea typeface="+mn-ea"/>
                <a:cs typeface="+mn-cs"/>
              </a:rPr>
              <a:t>Worries about Big Brother!  Government monitoring etc.  Security.</a:t>
            </a:r>
          </a:p>
          <a:p>
            <a:r>
              <a:rPr lang="en-NZ" sz="1200" b="0" i="0" u="none" strike="noStrike" kern="1200" baseline="0" dirty="0" smtClean="0">
                <a:solidFill>
                  <a:schemeClr val="tx1"/>
                </a:solidFill>
                <a:latin typeface="+mn-lt"/>
                <a:ea typeface="+mn-ea"/>
                <a:cs typeface="+mn-cs"/>
              </a:rPr>
              <a:t>On the battlefield – be able to know stats about each soldier if his equipment emits data e.g. how many rounds left, status of his equipment etc., heartrate, predict fatigue level and hence ability to function.  Make better decisions based on </a:t>
            </a:r>
            <a:r>
              <a:rPr lang="en-NZ" sz="1200" b="0" i="0" u="none" strike="noStrike" kern="1200" baseline="0" dirty="0" err="1" smtClean="0">
                <a:solidFill>
                  <a:schemeClr val="tx1"/>
                </a:solidFill>
                <a:latin typeface="+mn-lt"/>
                <a:ea typeface="+mn-ea"/>
                <a:cs typeface="+mn-cs"/>
              </a:rPr>
              <a:t>IoT</a:t>
            </a:r>
            <a:r>
              <a:rPr lang="en-NZ" sz="1200" b="0" i="0" u="none" strike="noStrike" kern="1200" baseline="0" dirty="0" smtClean="0">
                <a:solidFill>
                  <a:schemeClr val="tx1"/>
                </a:solidFill>
                <a:latin typeface="+mn-lt"/>
                <a:ea typeface="+mn-ea"/>
                <a:cs typeface="+mn-cs"/>
              </a:rPr>
              <a:t> devices on the battlefield.  To give an edge.  This would need to involve real time accurate data acquisition and processing to make instant decisions.</a:t>
            </a:r>
          </a:p>
          <a:p>
            <a:r>
              <a:rPr lang="en-NZ" sz="1200" b="0" i="0" u="none" strike="noStrike" kern="1200" baseline="0" dirty="0" smtClean="0">
                <a:solidFill>
                  <a:schemeClr val="tx1"/>
                </a:solidFill>
                <a:latin typeface="+mn-lt"/>
                <a:ea typeface="+mn-ea"/>
                <a:cs typeface="+mn-cs"/>
              </a:rPr>
              <a:t>Gartner estimates that by 2020 there will be over 25 billion connected devices, and some believe that the number will be even higher.</a:t>
            </a:r>
          </a:p>
          <a:p>
            <a:r>
              <a:rPr lang="en-NZ" sz="1200" b="0" i="0" u="none" strike="noStrike" kern="1200" baseline="0" dirty="0" smtClean="0">
                <a:solidFill>
                  <a:schemeClr val="tx1"/>
                </a:solidFill>
                <a:latin typeface="+mn-lt"/>
                <a:ea typeface="+mn-ea"/>
                <a:cs typeface="+mn-cs"/>
              </a:rPr>
              <a:t>Businesses are using the data generated by these devices to create tremendous business value through the analysis of this data.</a:t>
            </a:r>
          </a:p>
          <a:p>
            <a:r>
              <a:rPr lang="en-NZ" sz="1200" b="0" i="0" u="none" strike="noStrike" kern="1200" baseline="0" dirty="0" smtClean="0">
                <a:solidFill>
                  <a:schemeClr val="tx1"/>
                </a:solidFill>
                <a:latin typeface="+mn-lt"/>
                <a:ea typeface="+mn-ea"/>
                <a:cs typeface="+mn-cs"/>
              </a:rPr>
              <a:t>Example – steel cutting machines, work out if the machine is used efficiently.  Make decisions based on hard data/metrics rather than opinion or gut feel.  </a:t>
            </a:r>
          </a:p>
          <a:p>
            <a:r>
              <a:rPr lang="en-NZ" sz="1200" b="0" i="0" u="none" strike="noStrike" kern="1200" baseline="0" dirty="0" smtClean="0">
                <a:solidFill>
                  <a:schemeClr val="tx1"/>
                </a:solidFill>
                <a:latin typeface="+mn-lt"/>
                <a:ea typeface="+mn-ea"/>
                <a:cs typeface="+mn-cs"/>
              </a:rPr>
              <a:t>What I enjoy personally about </a:t>
            </a:r>
            <a:r>
              <a:rPr lang="en-NZ" sz="1200" b="0" i="0" u="none" strike="noStrike" kern="1200" baseline="0" dirty="0" err="1" smtClean="0">
                <a:solidFill>
                  <a:schemeClr val="tx1"/>
                </a:solidFill>
                <a:latin typeface="+mn-lt"/>
                <a:ea typeface="+mn-ea"/>
                <a:cs typeface="+mn-cs"/>
              </a:rPr>
              <a:t>IoT</a:t>
            </a:r>
            <a:r>
              <a:rPr lang="en-NZ" sz="1200" b="0" i="0" u="none" strike="noStrike" kern="1200" baseline="0" dirty="0" smtClean="0">
                <a:solidFill>
                  <a:schemeClr val="tx1"/>
                </a:solidFill>
                <a:latin typeface="+mn-lt"/>
                <a:ea typeface="+mn-ea"/>
                <a:cs typeface="+mn-cs"/>
              </a:rPr>
              <a:t> is that it touches on a wide range of problems – electronics design, firmware, software engineering, ML &amp; AI, infrastructure, messaging etc.  And even ethical and moral questions about the pervasiveness and usefulness of technology.  Will/does </a:t>
            </a:r>
            <a:r>
              <a:rPr lang="en-NZ" sz="1200" b="0" i="0" u="none" strike="noStrike" kern="1200" baseline="0" dirty="0" err="1" smtClean="0">
                <a:solidFill>
                  <a:schemeClr val="tx1"/>
                </a:solidFill>
                <a:latin typeface="+mn-lt"/>
                <a:ea typeface="+mn-ea"/>
                <a:cs typeface="+mn-cs"/>
              </a:rPr>
              <a:t>IoT</a:t>
            </a:r>
            <a:r>
              <a:rPr lang="en-NZ" sz="1200" b="0" i="0" u="none" strike="noStrike" kern="1200" baseline="0" dirty="0" smtClean="0">
                <a:solidFill>
                  <a:schemeClr val="tx1"/>
                </a:solidFill>
                <a:latin typeface="+mn-lt"/>
                <a:ea typeface="+mn-ea"/>
                <a:cs typeface="+mn-cs"/>
              </a:rPr>
              <a:t> enrich my life??  E.g. </a:t>
            </a:r>
            <a:r>
              <a:rPr lang="en-NZ" sz="1200" b="0" i="0" u="none" strike="noStrike" kern="1200" baseline="0" dirty="0" err="1" smtClean="0">
                <a:solidFill>
                  <a:schemeClr val="tx1"/>
                </a:solidFill>
                <a:latin typeface="+mn-lt"/>
                <a:ea typeface="+mn-ea"/>
                <a:cs typeface="+mn-cs"/>
              </a:rPr>
              <a:t>IoT</a:t>
            </a:r>
            <a:r>
              <a:rPr lang="en-NZ" sz="1200" b="0" i="0" u="none" strike="noStrike" kern="1200" baseline="0" dirty="0" smtClean="0">
                <a:solidFill>
                  <a:schemeClr val="tx1"/>
                </a:solidFill>
                <a:latin typeface="+mn-lt"/>
                <a:ea typeface="+mn-ea"/>
                <a:cs typeface="+mn-cs"/>
              </a:rPr>
              <a:t> town in China!</a:t>
            </a:r>
            <a:endParaRPr lang="en-NZ" dirty="0" smtClean="0"/>
          </a:p>
          <a:p>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4</a:t>
            </a:fld>
            <a:endParaRPr lang="en-NZ"/>
          </a:p>
        </p:txBody>
      </p:sp>
    </p:spTree>
    <p:extLst>
      <p:ext uri="{BB962C8B-B14F-4D97-AF65-F5344CB8AC3E}">
        <p14:creationId xmlns:p14="http://schemas.microsoft.com/office/powerpoint/2010/main" val="236073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smtClean="0"/>
              <a:t>What is edge</a:t>
            </a:r>
            <a:r>
              <a:rPr lang="en-NZ" b="1" baseline="0" dirty="0" smtClean="0"/>
              <a:t> computing</a:t>
            </a:r>
            <a:r>
              <a:rPr lang="en-NZ" b="1" dirty="0" smtClean="0"/>
              <a:t>?</a:t>
            </a:r>
          </a:p>
          <a:p>
            <a:r>
              <a:rPr lang="en-NZ" dirty="0" smtClean="0"/>
              <a:t>Data</a:t>
            </a:r>
            <a:r>
              <a:rPr lang="en-NZ" baseline="0" dirty="0" smtClean="0"/>
              <a:t> processing takes place locally (as close to the action as possible, at the network edge on leaf devices) on the physical device to enable quicker response times to emergencies (for example) and to avoid having to send large amounts of raw data up to the cloud.</a:t>
            </a:r>
          </a:p>
          <a:p>
            <a:r>
              <a:rPr lang="en-NZ" baseline="0" dirty="0" smtClean="0"/>
              <a:t>Data cleaning and aggregation takes place locally and then data is sent to the cloud for analysis.</a:t>
            </a:r>
          </a:p>
          <a:p>
            <a:r>
              <a:rPr lang="en-NZ" baseline="0" dirty="0" smtClean="0"/>
              <a:t>Ensure lowest latency possible between the data and the decision.</a:t>
            </a:r>
          </a:p>
          <a:p>
            <a:r>
              <a:rPr lang="en-NZ" baseline="0" dirty="0" smtClean="0"/>
              <a:t>Process data locally and send only what’s needed to the cloud for further analysis.  Reduces cost and keeps data quality high.</a:t>
            </a:r>
          </a:p>
          <a:p>
            <a:r>
              <a:rPr lang="en-NZ" baseline="0" dirty="0" smtClean="0"/>
              <a:t>Edge device can operate even when no or intermittent access to the cloud.</a:t>
            </a:r>
          </a:p>
          <a:p>
            <a:r>
              <a:rPr lang="en-NZ" baseline="0" dirty="0" smtClean="0"/>
              <a:t>Avoids latency of all data processing having to take place in the cloud.</a:t>
            </a:r>
          </a:p>
          <a:p>
            <a:r>
              <a:rPr lang="en-NZ" baseline="0" dirty="0" smtClean="0"/>
              <a:t>Reduces transmission and data storage costs.</a:t>
            </a:r>
          </a:p>
          <a:p>
            <a:r>
              <a:rPr lang="en-NZ" baseline="0" dirty="0" smtClean="0"/>
              <a:t>Device can interact more readily with events that take place in the physical world.</a:t>
            </a:r>
          </a:p>
          <a:p>
            <a:r>
              <a:rPr lang="en-NZ" baseline="0" dirty="0" smtClean="0"/>
              <a:t>What processing could take place “on the edge”?</a:t>
            </a:r>
          </a:p>
          <a:p>
            <a:pPr marL="171450" indent="-171450">
              <a:buFont typeface="Arial" panose="020B0604020202020204" pitchFamily="34" charset="0"/>
              <a:buChar char="•"/>
            </a:pPr>
            <a:r>
              <a:rPr lang="en-NZ" baseline="0" dirty="0" smtClean="0"/>
              <a:t>Stream analytics.</a:t>
            </a:r>
          </a:p>
          <a:p>
            <a:pPr marL="171450" indent="-171450">
              <a:buFont typeface="Arial" panose="020B0604020202020204" pitchFamily="34" charset="0"/>
              <a:buChar char="•"/>
            </a:pPr>
            <a:r>
              <a:rPr lang="en-NZ" baseline="0" dirty="0" smtClean="0"/>
              <a:t>Machine learning models run on the data locally, rather than in the cloud.  Greater/better response times to events.</a:t>
            </a:r>
          </a:p>
          <a:p>
            <a:pPr marL="171450" indent="-171450">
              <a:buFont typeface="Arial" panose="020B0604020202020204" pitchFamily="34" charset="0"/>
              <a:buChar char="•"/>
            </a:pPr>
            <a:r>
              <a:rPr lang="en-NZ" baseline="0" dirty="0" smtClean="0"/>
              <a:t>Pre processing and batching of data before sending to the cloud.</a:t>
            </a:r>
          </a:p>
          <a:p>
            <a:pPr marL="171450" indent="-171450">
              <a:buFont typeface="Arial" panose="020B0604020202020204" pitchFamily="34" charset="0"/>
              <a:buChar char="•"/>
            </a:pPr>
            <a:endParaRPr lang="en-NZ" baseline="0" dirty="0" smtClean="0"/>
          </a:p>
          <a:p>
            <a:pPr marL="0" indent="0">
              <a:buFont typeface="Arial" panose="020B0604020202020204" pitchFamily="34" charset="0"/>
              <a:buNone/>
            </a:pPr>
            <a:r>
              <a:rPr lang="en-NZ" baseline="0" dirty="0" smtClean="0"/>
              <a:t>Could be used as a gateway that on-</a:t>
            </a:r>
            <a:r>
              <a:rPr lang="en-NZ" baseline="0" dirty="0" err="1" smtClean="0"/>
              <a:t>prem</a:t>
            </a:r>
            <a:r>
              <a:rPr lang="en-NZ" baseline="0" dirty="0" smtClean="0"/>
              <a:t> leaf devices connect too.  The gateway then carries out some processing locally and pushes data to the cloud.</a:t>
            </a:r>
          </a:p>
          <a:p>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5</a:t>
            </a:fld>
            <a:endParaRPr lang="en-NZ"/>
          </a:p>
        </p:txBody>
      </p:sp>
    </p:spTree>
    <p:extLst>
      <p:ext uri="{BB962C8B-B14F-4D97-AF65-F5344CB8AC3E}">
        <p14:creationId xmlns:p14="http://schemas.microsoft.com/office/powerpoint/2010/main" val="900837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Intro to Azure </a:t>
            </a:r>
            <a:r>
              <a:rPr lang="en-US" b="1" baseline="0" dirty="0" err="1" smtClean="0"/>
              <a:t>IoT</a:t>
            </a:r>
            <a:r>
              <a:rPr lang="en-US" b="1" baseline="0" dirty="0" smtClean="0"/>
              <a:t> Edge #1</a:t>
            </a:r>
          </a:p>
          <a:p>
            <a:r>
              <a:rPr lang="en-US" b="0" baseline="0" dirty="0" smtClean="0"/>
              <a:t>Modules can be custom, developed in a language and framework of your choice e.g. .NET core 2.0 with C#.</a:t>
            </a:r>
          </a:p>
          <a:p>
            <a:r>
              <a:rPr lang="en-US" b="0" baseline="0" dirty="0" smtClean="0"/>
              <a:t>Also can use pre built modules that can be downloaded from the Azure marketplace.</a:t>
            </a:r>
          </a:p>
          <a:p>
            <a:r>
              <a:rPr lang="en-US" b="0" baseline="0" dirty="0" smtClean="0"/>
              <a:t>Azure </a:t>
            </a:r>
            <a:r>
              <a:rPr lang="en-US" b="0" baseline="0" dirty="0" err="1" smtClean="0"/>
              <a:t>IoT</a:t>
            </a:r>
            <a:r>
              <a:rPr lang="en-US" b="0" baseline="0" dirty="0" smtClean="0"/>
              <a:t> Edge runtime</a:t>
            </a:r>
          </a:p>
          <a:p>
            <a:r>
              <a:rPr lang="en-US" b="0" baseline="0" dirty="0" err="1" smtClean="0"/>
              <a:t>IoT</a:t>
            </a:r>
            <a:r>
              <a:rPr lang="en-US" b="0" baseline="0" dirty="0" smtClean="0"/>
              <a:t>  Edge Hub – acts as a local proxy for </a:t>
            </a:r>
            <a:r>
              <a:rPr lang="en-US" b="0" baseline="0" dirty="0" err="1" smtClean="0"/>
              <a:t>IoT</a:t>
            </a:r>
            <a:r>
              <a:rPr lang="en-US" b="0" baseline="0" dirty="0" smtClean="0"/>
              <a:t> Hub.</a:t>
            </a:r>
          </a:p>
          <a:p>
            <a:pPr marL="171450" indent="-171450">
              <a:buFont typeface="Arial" panose="020B0604020202020204" pitchFamily="34" charset="0"/>
              <a:buChar char="•"/>
            </a:pPr>
            <a:r>
              <a:rPr lang="en-US" b="0" baseline="0" dirty="0" smtClean="0"/>
              <a:t>If connection to </a:t>
            </a:r>
            <a:r>
              <a:rPr lang="en-US" b="0" baseline="0" dirty="0" err="1" smtClean="0"/>
              <a:t>IoT</a:t>
            </a:r>
            <a:r>
              <a:rPr lang="en-US" b="0" baseline="0" dirty="0" smtClean="0"/>
              <a:t> Hub is lost, Edge Hub will store messages until connectivity is restored and will sync data when connection is restored.</a:t>
            </a:r>
          </a:p>
          <a:p>
            <a:pPr marL="171450" indent="-171450">
              <a:buFont typeface="Arial" panose="020B0604020202020204" pitchFamily="34" charset="0"/>
              <a:buChar char="•"/>
            </a:pPr>
            <a:r>
              <a:rPr lang="en-US" b="0" baseline="0" dirty="0" smtClean="0"/>
              <a:t>Acts as a message broker so keeping modules independent from each other.</a:t>
            </a:r>
          </a:p>
          <a:p>
            <a:pPr marL="171450" indent="-171450">
              <a:buFont typeface="Arial" panose="020B0604020202020204" pitchFamily="34" charset="0"/>
              <a:buChar char="•"/>
            </a:pPr>
            <a:r>
              <a:rPr lang="en-US" b="0" baseline="0" dirty="0" smtClean="0"/>
              <a:t>Define rules for how edge hub should route messages between modules.</a:t>
            </a:r>
          </a:p>
          <a:p>
            <a:pPr marL="628650" lvl="1" indent="-171450">
              <a:buFont typeface="Arial" panose="020B0604020202020204" pitchFamily="34" charset="0"/>
              <a:buChar char="•"/>
            </a:pPr>
            <a:r>
              <a:rPr lang="en-US" b="0" baseline="0" dirty="0" smtClean="0"/>
              <a:t>Routing rules are defined in the cloud via deployment manifest for that device in it’s device twin and pushed down to the actual device. </a:t>
            </a:r>
          </a:p>
          <a:p>
            <a:pPr marL="0" lvl="0" indent="0">
              <a:buFont typeface="Arial" panose="020B0604020202020204" pitchFamily="34" charset="0"/>
              <a:buNone/>
            </a:pPr>
            <a:r>
              <a:rPr lang="en-US" b="0" baseline="0" dirty="0" err="1" smtClean="0"/>
              <a:t>IoT</a:t>
            </a:r>
            <a:r>
              <a:rPr lang="en-US" b="0" baseline="0" dirty="0" smtClean="0"/>
              <a:t> Edge Agent</a:t>
            </a:r>
          </a:p>
          <a:p>
            <a:pPr marL="171450" lvl="0" indent="-171450">
              <a:buFont typeface="Arial" panose="020B0604020202020204" pitchFamily="34" charset="0"/>
              <a:buChar char="•"/>
            </a:pPr>
            <a:r>
              <a:rPr lang="en-US" b="0" baseline="0" dirty="0" smtClean="0"/>
              <a:t>Create modules, providing a runtime environment and reports back on status to edge hub.</a:t>
            </a:r>
          </a:p>
          <a:p>
            <a:pPr marL="171450" lvl="0" indent="-171450">
              <a:buFont typeface="Arial" panose="020B0604020202020204" pitchFamily="34" charset="0"/>
              <a:buChar char="•"/>
            </a:pPr>
            <a:r>
              <a:rPr lang="en-US" b="0" baseline="0" dirty="0" smtClean="0"/>
              <a:t>Security – verifies a modules image before starting it.</a:t>
            </a:r>
          </a:p>
          <a:p>
            <a:endParaRPr lang="en-US" b="0" baseline="0" dirty="0" smtClean="0"/>
          </a:p>
        </p:txBody>
      </p:sp>
      <p:sp>
        <p:nvSpPr>
          <p:cNvPr id="4" name="Slide Number Placeholder 3"/>
          <p:cNvSpPr>
            <a:spLocks noGrp="1"/>
          </p:cNvSpPr>
          <p:nvPr>
            <p:ph type="sldNum" sz="quarter" idx="10"/>
          </p:nvPr>
        </p:nvSpPr>
        <p:spPr/>
        <p:txBody>
          <a:bodyPr/>
          <a:lstStyle/>
          <a:p>
            <a:fld id="{126C854F-7411-3148-A4E1-83B5ED5AA4EB}" type="slidenum">
              <a:rPr lang="en-US" smtClean="0"/>
              <a:t>6</a:t>
            </a:fld>
            <a:endParaRPr lang="en-US"/>
          </a:p>
        </p:txBody>
      </p:sp>
    </p:spTree>
    <p:extLst>
      <p:ext uri="{BB962C8B-B14F-4D97-AF65-F5344CB8AC3E}">
        <p14:creationId xmlns:p14="http://schemas.microsoft.com/office/powerpoint/2010/main" val="54762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Intro to Azure </a:t>
            </a:r>
            <a:r>
              <a:rPr lang="en-US" b="1" baseline="0" dirty="0" err="1" smtClean="0"/>
              <a:t>IoT</a:t>
            </a:r>
            <a:r>
              <a:rPr lang="en-US" b="1" baseline="0" dirty="0" smtClean="0"/>
              <a:t> Edge #2</a:t>
            </a:r>
          </a:p>
          <a:p>
            <a:r>
              <a:rPr lang="en-US" b="0" baseline="0" dirty="0" smtClean="0"/>
              <a:t>Use </a:t>
            </a:r>
            <a:r>
              <a:rPr lang="en-US" b="0" baseline="0" dirty="0" err="1" smtClean="0"/>
              <a:t>IoT</a:t>
            </a:r>
            <a:r>
              <a:rPr lang="en-US" b="0" baseline="0" dirty="0" smtClean="0"/>
              <a:t> Hub to monitor health of modules running on devices and configure deployments at scale e.g. deployment manifests.</a:t>
            </a:r>
          </a:p>
          <a:p>
            <a:r>
              <a:rPr lang="en-US" b="0" baseline="0" dirty="0" err="1" smtClean="0"/>
              <a:t>IoT</a:t>
            </a:r>
            <a:r>
              <a:rPr lang="en-US" b="0" baseline="0" dirty="0" smtClean="0"/>
              <a:t> Hub data ingestion.</a:t>
            </a:r>
          </a:p>
          <a:p>
            <a:endParaRPr lang="en-US" b="0" baseline="0" dirty="0" smtClean="0"/>
          </a:p>
        </p:txBody>
      </p:sp>
      <p:sp>
        <p:nvSpPr>
          <p:cNvPr id="4" name="Slide Number Placeholder 3"/>
          <p:cNvSpPr>
            <a:spLocks noGrp="1"/>
          </p:cNvSpPr>
          <p:nvPr>
            <p:ph type="sldNum" sz="quarter" idx="10"/>
          </p:nvPr>
        </p:nvSpPr>
        <p:spPr/>
        <p:txBody>
          <a:bodyPr/>
          <a:lstStyle/>
          <a:p>
            <a:fld id="{126C854F-7411-3148-A4E1-83B5ED5AA4EB}" type="slidenum">
              <a:rPr lang="en-US" smtClean="0"/>
              <a:t>7</a:t>
            </a:fld>
            <a:endParaRPr lang="en-US"/>
          </a:p>
        </p:txBody>
      </p:sp>
    </p:spTree>
    <p:extLst>
      <p:ext uri="{BB962C8B-B14F-4D97-AF65-F5344CB8AC3E}">
        <p14:creationId xmlns:p14="http://schemas.microsoft.com/office/powerpoint/2010/main" val="9781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Intro to Demo #1</a:t>
            </a:r>
          </a:p>
          <a:p>
            <a:r>
              <a:rPr lang="en-US" b="0" baseline="0" dirty="0" smtClean="0"/>
              <a:t>High level diagram.</a:t>
            </a:r>
          </a:p>
          <a:p>
            <a:r>
              <a:rPr lang="en-US" b="0" baseline="0" dirty="0" smtClean="0"/>
              <a:t>Can download public images from Microsoft container registry and/or those from own personal registry.</a:t>
            </a:r>
          </a:p>
          <a:p>
            <a:r>
              <a:rPr lang="en-US" b="0" baseline="0" dirty="0" smtClean="0"/>
              <a:t>Deployment registry </a:t>
            </a:r>
            <a:r>
              <a:rPr lang="en-NZ" sz="1200" b="0" i="0" kern="1200" dirty="0" smtClean="0">
                <a:solidFill>
                  <a:schemeClr val="tx1"/>
                </a:solidFill>
                <a:effectLst/>
                <a:latin typeface="+mn-lt"/>
                <a:ea typeface="+mn-ea"/>
                <a:cs typeface="+mn-cs"/>
              </a:rPr>
              <a:t>declares which modules the </a:t>
            </a:r>
            <a:r>
              <a:rPr lang="en-NZ" sz="1200" b="0" i="0" kern="1200" dirty="0" err="1" smtClean="0">
                <a:solidFill>
                  <a:schemeClr val="tx1"/>
                </a:solidFill>
                <a:effectLst/>
                <a:latin typeface="+mn-lt"/>
                <a:ea typeface="+mn-ea"/>
                <a:cs typeface="+mn-cs"/>
              </a:rPr>
              <a:t>IoT</a:t>
            </a:r>
            <a:r>
              <a:rPr lang="en-NZ" sz="1200" b="0" i="0" kern="1200" dirty="0" smtClean="0">
                <a:solidFill>
                  <a:schemeClr val="tx1"/>
                </a:solidFill>
                <a:effectLst/>
                <a:latin typeface="+mn-lt"/>
                <a:ea typeface="+mn-ea"/>
                <a:cs typeface="+mn-cs"/>
              </a:rPr>
              <a:t> Edge runtime will install on your </a:t>
            </a:r>
            <a:r>
              <a:rPr lang="en-NZ" sz="1200" b="0" i="0" kern="1200" dirty="0" err="1" smtClean="0">
                <a:solidFill>
                  <a:schemeClr val="tx1"/>
                </a:solidFill>
                <a:effectLst/>
                <a:latin typeface="+mn-lt"/>
                <a:ea typeface="+mn-ea"/>
                <a:cs typeface="+mn-cs"/>
              </a:rPr>
              <a:t>IoT</a:t>
            </a:r>
            <a:r>
              <a:rPr lang="en-NZ" sz="1200" b="0" i="0" kern="1200" dirty="0" smtClean="0">
                <a:solidFill>
                  <a:schemeClr val="tx1"/>
                </a:solidFill>
                <a:effectLst/>
                <a:latin typeface="+mn-lt"/>
                <a:ea typeface="+mn-ea"/>
                <a:cs typeface="+mn-cs"/>
              </a:rPr>
              <a:t> Edge device.</a:t>
            </a:r>
            <a:endParaRPr lang="en-US" b="0" baseline="0" dirty="0" smtClean="0"/>
          </a:p>
        </p:txBody>
      </p:sp>
      <p:sp>
        <p:nvSpPr>
          <p:cNvPr id="4" name="Slide Number Placeholder 3"/>
          <p:cNvSpPr>
            <a:spLocks noGrp="1"/>
          </p:cNvSpPr>
          <p:nvPr>
            <p:ph type="sldNum" sz="quarter" idx="10"/>
          </p:nvPr>
        </p:nvSpPr>
        <p:spPr/>
        <p:txBody>
          <a:bodyPr/>
          <a:lstStyle/>
          <a:p>
            <a:fld id="{126C854F-7411-3148-A4E1-83B5ED5AA4EB}" type="slidenum">
              <a:rPr lang="en-US" smtClean="0"/>
              <a:t>8</a:t>
            </a:fld>
            <a:endParaRPr lang="en-US"/>
          </a:p>
        </p:txBody>
      </p:sp>
    </p:spTree>
    <p:extLst>
      <p:ext uri="{BB962C8B-B14F-4D97-AF65-F5344CB8AC3E}">
        <p14:creationId xmlns:p14="http://schemas.microsoft.com/office/powerpoint/2010/main" val="4214107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Intro to Demo #2</a:t>
            </a:r>
          </a:p>
          <a:p>
            <a:r>
              <a:rPr lang="en-US" b="0" baseline="0" dirty="0" smtClean="0"/>
              <a:t>Intro to </a:t>
            </a:r>
            <a:r>
              <a:rPr lang="en-US" b="0" baseline="0" dirty="0" err="1" smtClean="0"/>
              <a:t>RPi</a:t>
            </a:r>
            <a:r>
              <a:rPr lang="en-US" b="0" baseline="0" dirty="0" smtClean="0"/>
              <a:t> used in demo.</a:t>
            </a:r>
          </a:p>
          <a:p>
            <a:endParaRPr lang="en-US" b="0" baseline="0" dirty="0" smtClean="0"/>
          </a:p>
        </p:txBody>
      </p:sp>
      <p:sp>
        <p:nvSpPr>
          <p:cNvPr id="4" name="Slide Number Placeholder 3"/>
          <p:cNvSpPr>
            <a:spLocks noGrp="1"/>
          </p:cNvSpPr>
          <p:nvPr>
            <p:ph type="sldNum" sz="quarter" idx="10"/>
          </p:nvPr>
        </p:nvSpPr>
        <p:spPr/>
        <p:txBody>
          <a:bodyPr/>
          <a:lstStyle/>
          <a:p>
            <a:fld id="{126C854F-7411-3148-A4E1-83B5ED5AA4EB}" type="slidenum">
              <a:rPr lang="en-US" smtClean="0"/>
              <a:t>9</a:t>
            </a:fld>
            <a:endParaRPr lang="en-US"/>
          </a:p>
        </p:txBody>
      </p:sp>
    </p:spTree>
    <p:extLst>
      <p:ext uri="{BB962C8B-B14F-4D97-AF65-F5344CB8AC3E}">
        <p14:creationId xmlns:p14="http://schemas.microsoft.com/office/powerpoint/2010/main" val="717273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A17231-F740-47CD-8619-AAD3A9E7B722}"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813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11</a:t>
            </a:fld>
            <a:endParaRPr lang="en-NZ"/>
          </a:p>
        </p:txBody>
      </p:sp>
    </p:spTree>
    <p:extLst>
      <p:ext uri="{BB962C8B-B14F-4D97-AF65-F5344CB8AC3E}">
        <p14:creationId xmlns:p14="http://schemas.microsoft.com/office/powerpoint/2010/main" val="76175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9403"/>
            <a:ext cx="9144000" cy="2759774"/>
          </a:xfrm>
        </p:spPr>
        <p:txBody>
          <a:bodyPr anchor="b">
            <a:normAutofit/>
          </a:bodyPr>
          <a:lstStyle>
            <a:lvl1pPr algn="ctr">
              <a:defRPr sz="7200" b="1">
                <a:solidFill>
                  <a:schemeClr val="bg1"/>
                </a:solidFill>
                <a:effectLst>
                  <a:outerShdw blurRad="38100" dist="38100" dir="2700000" algn="tl">
                    <a:srgbClr val="000000">
                      <a:alpha val="43137"/>
                    </a:srgbClr>
                  </a:outerShdw>
                </a:effectLst>
                <a:latin typeface="Bebas Neue" panose="020B0606020202050201"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3139440"/>
            <a:ext cx="9144000" cy="1295400"/>
          </a:xfrm>
        </p:spPr>
        <p:txBody>
          <a:bodyPr/>
          <a:lstStyle>
            <a:lvl1pPr marL="0" indent="0" algn="ctr">
              <a:buNone/>
              <a:defRPr sz="2400" b="1">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NZ" dirty="0"/>
          </a:p>
        </p:txBody>
      </p:sp>
      <p:grpSp>
        <p:nvGrpSpPr>
          <p:cNvPr id="7" name="Group 6"/>
          <p:cNvGrpSpPr/>
          <p:nvPr userDrawn="1"/>
        </p:nvGrpSpPr>
        <p:grpSpPr>
          <a:xfrm>
            <a:off x="6885156" y="5241278"/>
            <a:ext cx="4954736" cy="745301"/>
            <a:chOff x="195908" y="104929"/>
            <a:chExt cx="4954736" cy="745301"/>
          </a:xfrm>
        </p:grpSpPr>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5908" y="104929"/>
              <a:ext cx="745301" cy="745301"/>
            </a:xfrm>
            <a:prstGeom prst="rect">
              <a:avLst/>
            </a:prstGeom>
          </p:spPr>
        </p:pic>
        <p:sp>
          <p:nvSpPr>
            <p:cNvPr id="11" name="TextBox 10"/>
            <p:cNvSpPr txBox="1"/>
            <p:nvPr userDrawn="1"/>
          </p:nvSpPr>
          <p:spPr>
            <a:xfrm>
              <a:off x="941209" y="185192"/>
              <a:ext cx="4209435" cy="584775"/>
            </a:xfrm>
            <a:prstGeom prst="rect">
              <a:avLst/>
            </a:prstGeom>
            <a:noFill/>
          </p:spPr>
          <p:txBody>
            <a:bodyPr wrap="square" rtlCol="0">
              <a:spAutoFit/>
            </a:bodyPr>
            <a:lstStyle/>
            <a:p>
              <a:r>
                <a:rPr lang="en-NZ" sz="3200" dirty="0">
                  <a:solidFill>
                    <a:srgbClr val="00B0F0"/>
                  </a:solidFill>
                  <a:latin typeface="Bebas Neue" panose="020B0606020202050201" pitchFamily="34" charset="0"/>
                </a:rPr>
                <a:t>GLOBAL INTEGRATION BOOTCAMP</a:t>
              </a:r>
            </a:p>
          </p:txBody>
        </p:sp>
      </p:grpSp>
      <p:grpSp>
        <p:nvGrpSpPr>
          <p:cNvPr id="4" name="Group 3"/>
          <p:cNvGrpSpPr/>
          <p:nvPr userDrawn="1"/>
        </p:nvGrpSpPr>
        <p:grpSpPr>
          <a:xfrm>
            <a:off x="6814988" y="6198657"/>
            <a:ext cx="5095072" cy="424616"/>
            <a:chOff x="6860708" y="6165662"/>
            <a:chExt cx="5095072" cy="42461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0708" y="6182053"/>
              <a:ext cx="1171941" cy="391835"/>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68418" y="6198657"/>
              <a:ext cx="1171942" cy="358627"/>
            </a:xfrm>
            <a:prstGeom prst="rect">
              <a:avLst/>
            </a:prstGeom>
          </p:spPr>
        </p:pic>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83839" y="6165662"/>
              <a:ext cx="1171941" cy="424616"/>
            </a:xfrm>
            <a:prstGeom prst="rect">
              <a:avLst/>
            </a:prstGeom>
          </p:spPr>
        </p:pic>
        <p:pic>
          <p:nvPicPr>
            <p:cNvPr id="13" name="Picture 12"/>
            <p:cNvPicPr>
              <a:picLocks noChangeAspect="1"/>
            </p:cNvPicPr>
            <p:nvPr userDrawn="1"/>
          </p:nvPicPr>
          <p:blipFill rotWithShape="1">
            <a:blip r:embed="rId7" cstate="screen">
              <a:extLst>
                <a:ext uri="{28A0092B-C50C-407E-A947-70E740481C1C}">
                  <a14:useLocalDpi xmlns:a14="http://schemas.microsoft.com/office/drawing/2010/main"/>
                </a:ext>
              </a:extLst>
            </a:blip>
            <a:srcRect b="1380"/>
            <a:stretch/>
          </p:blipFill>
          <p:spPr bwMode="invGray">
            <a:xfrm>
              <a:off x="9476129" y="6254044"/>
              <a:ext cx="1171940" cy="247853"/>
            </a:xfrm>
            <a:prstGeom prst="rect">
              <a:avLst/>
            </a:prstGeom>
          </p:spPr>
        </p:pic>
      </p:grpSp>
    </p:spTree>
    <p:extLst>
      <p:ext uri="{BB962C8B-B14F-4D97-AF65-F5344CB8AC3E}">
        <p14:creationId xmlns:p14="http://schemas.microsoft.com/office/powerpoint/2010/main" val="31878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7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88857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54514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52973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746395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lum/>
          </a:blip>
          <a:srcRect/>
          <a:stretch>
            <a:fillRect t="-4000" b="-4000"/>
          </a:stretch>
        </a:blipFill>
        <a:effectLst/>
      </p:bgPr>
    </p:bg>
    <p:spTree>
      <p:nvGrpSpPr>
        <p:cNvPr id="1" name=""/>
        <p:cNvGrpSpPr/>
        <p:nvPr/>
      </p:nvGrpSpPr>
      <p:grpSpPr>
        <a:xfrm>
          <a:off x="0" y="0"/>
          <a:ext cx="0" cy="0"/>
          <a:chOff x="0" y="0"/>
          <a:chExt cx="0" cy="0"/>
        </a:xfrm>
      </p:grpSpPr>
      <p:pic>
        <p:nvPicPr>
          <p:cNvPr id="10" name="Picture 9" descr="A close up of a logo&#10;&#10;Description generated with high confidence">
            <a:extLst>
              <a:ext uri="{FF2B5EF4-FFF2-40B4-BE49-F238E27FC236}">
                <a16:creationId xmlns:a16="http://schemas.microsoft.com/office/drawing/2014/main" id="{84E88389-0427-4AC4-A171-5E613174884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25736" y="299403"/>
            <a:ext cx="1598808" cy="1743249"/>
          </a:xfrm>
          <a:prstGeom prst="rect">
            <a:avLst/>
          </a:prstGeom>
        </p:spPr>
      </p:pic>
      <p:sp>
        <p:nvSpPr>
          <p:cNvPr id="2" name="Title 1"/>
          <p:cNvSpPr>
            <a:spLocks noGrp="1"/>
          </p:cNvSpPr>
          <p:nvPr>
            <p:ph type="ctrTitle"/>
          </p:nvPr>
        </p:nvSpPr>
        <p:spPr>
          <a:xfrm>
            <a:off x="1524000" y="299403"/>
            <a:ext cx="9144000" cy="2387600"/>
          </a:xfrm>
        </p:spPr>
        <p:txBody>
          <a:bodyPr anchor="b"/>
          <a:lstStyle>
            <a:lvl1pPr algn="ctr">
              <a:defRPr sz="6000">
                <a:solidFill>
                  <a:schemeClr val="bg1"/>
                </a:solidFill>
                <a:latin typeface="+mn-lt"/>
                <a:ea typeface="Segoe UI Black" panose="020B0A02040204020203" pitchFamily="34" charset="0"/>
                <a:cs typeface="Segoe UI Black" panose="020B0A02040204020203" pitchFamily="34" charset="0"/>
              </a:defRPr>
            </a:lvl1pPr>
          </a:lstStyle>
          <a:p>
            <a:r>
              <a:rPr lang="en-US" smtClean="0"/>
              <a:t>Click to edit Master title style</a:t>
            </a:r>
            <a:endParaRPr lang="en-NZ" dirty="0"/>
          </a:p>
        </p:txBody>
      </p:sp>
      <p:sp>
        <p:nvSpPr>
          <p:cNvPr id="3" name="Subtitle 2"/>
          <p:cNvSpPr>
            <a:spLocks noGrp="1"/>
          </p:cNvSpPr>
          <p:nvPr>
            <p:ph type="subTitle" idx="1"/>
          </p:nvPr>
        </p:nvSpPr>
        <p:spPr>
          <a:xfrm>
            <a:off x="1524000" y="2779078"/>
            <a:ext cx="9144000" cy="1655762"/>
          </a:xfrm>
        </p:spPr>
        <p:txBody>
          <a:bodyPr/>
          <a:lstStyle>
            <a:lvl1pPr marL="0" indent="0" algn="ctr">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NZ" dirty="0"/>
          </a:p>
        </p:txBody>
      </p:sp>
      <p:grpSp>
        <p:nvGrpSpPr>
          <p:cNvPr id="13" name="Group 12"/>
          <p:cNvGrpSpPr/>
          <p:nvPr userDrawn="1"/>
        </p:nvGrpSpPr>
        <p:grpSpPr>
          <a:xfrm>
            <a:off x="6814988" y="6179607"/>
            <a:ext cx="5095072" cy="424616"/>
            <a:chOff x="6860708" y="6165662"/>
            <a:chExt cx="5095072" cy="424616"/>
          </a:xfrm>
        </p:grpSpPr>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60708" y="6182053"/>
              <a:ext cx="1171941" cy="391835"/>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68418" y="6198657"/>
              <a:ext cx="1171942" cy="358627"/>
            </a:xfrm>
            <a:prstGeom prst="rect">
              <a:avLst/>
            </a:prstGeom>
          </p:spPr>
        </p:pic>
        <p:pic>
          <p:nvPicPr>
            <p:cNvPr id="16" name="Pictur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83839" y="6165662"/>
              <a:ext cx="1171941" cy="424616"/>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b="1380"/>
            <a:stretch/>
          </p:blipFill>
          <p:spPr bwMode="invGray">
            <a:xfrm>
              <a:off x="9476129" y="6254044"/>
              <a:ext cx="1171940" cy="247853"/>
            </a:xfrm>
            <a:prstGeom prst="rect">
              <a:avLst/>
            </a:prstGeom>
          </p:spPr>
        </p:pic>
      </p:grpSp>
      <p:pic>
        <p:nvPicPr>
          <p:cNvPr id="6" name="Picture 5">
            <a:extLst>
              <a:ext uri="{FF2B5EF4-FFF2-40B4-BE49-F238E27FC236}">
                <a16:creationId xmlns:a16="http://schemas.microsoft.com/office/drawing/2014/main" id="{EE31C156-047B-46C4-8918-434FF0E3FE2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4962" y="6069832"/>
            <a:ext cx="1349038" cy="644166"/>
          </a:xfrm>
          <a:prstGeom prst="rect">
            <a:avLst/>
          </a:prstGeom>
        </p:spPr>
      </p:pic>
    </p:spTree>
    <p:extLst>
      <p:ext uri="{BB962C8B-B14F-4D97-AF65-F5344CB8AC3E}">
        <p14:creationId xmlns:p14="http://schemas.microsoft.com/office/powerpoint/2010/main" val="3275482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smtClean="0"/>
              <a:t>Click to edit Master title style</a:t>
            </a:r>
            <a:endParaRPr lang="en-NZ"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34539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smtClean="0"/>
              <a:t>Click to edit Master title style</a:t>
            </a:r>
            <a:endParaRPr lang="en-NZ"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dirty="0"/>
          </a:p>
        </p:txBody>
      </p:sp>
    </p:spTree>
    <p:extLst>
      <p:ext uri="{BB962C8B-B14F-4D97-AF65-F5344CB8AC3E}">
        <p14:creationId xmlns:p14="http://schemas.microsoft.com/office/powerpoint/2010/main" val="46858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smtClean="0"/>
              <a:t>Click to edit Master title style</a:t>
            </a:r>
            <a:endParaRPr lang="en-NZ"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39663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1031825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solidFill>
                  <a:schemeClr val="bg1"/>
                </a:solidFill>
                <a:effectLst>
                  <a:outerShdw blurRad="38100" dist="38100" dir="2700000" algn="tl">
                    <a:srgbClr val="000000">
                      <a:alpha val="43137"/>
                    </a:srgbClr>
                  </a:outerShdw>
                </a:effectLst>
              </a:defRPr>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b="1">
                <a:solidFill>
                  <a:schemeClr val="bg1"/>
                </a:solidFill>
                <a:effectLst>
                  <a:outerShdw blurRad="38100" dist="38100" dir="2700000" algn="tl">
                    <a:srgbClr val="000000">
                      <a:alpha val="43137"/>
                    </a:srgbClr>
                  </a:outerShdw>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81748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NZ"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pic>
        <p:nvPicPr>
          <p:cNvPr id="7" name="Picture 6" descr="A picture containing object&#10;&#10;Description generated with high confidence">
            <a:extLst>
              <a:ext uri="{FF2B5EF4-FFF2-40B4-BE49-F238E27FC236}">
                <a16:creationId xmlns:a16="http://schemas.microsoft.com/office/drawing/2014/main" id="{4B52C2B4-6C15-4D00-85DB-6C57338475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230201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Tree>
    <p:extLst>
      <p:ext uri="{BB962C8B-B14F-4D97-AF65-F5344CB8AC3E}">
        <p14:creationId xmlns:p14="http://schemas.microsoft.com/office/powerpoint/2010/main" val="2807228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pic>
        <p:nvPicPr>
          <p:cNvPr id="5" name="Picture 4">
            <a:extLst>
              <a:ext uri="{FF2B5EF4-FFF2-40B4-BE49-F238E27FC236}">
                <a16:creationId xmlns:a16="http://schemas.microsoft.com/office/drawing/2014/main" id="{3173C7BC-58DC-420B-8746-F62EB9D07B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147636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dirty="0"/>
          </a:p>
        </p:txBody>
      </p:sp>
    </p:spTree>
    <p:extLst>
      <p:ext uri="{BB962C8B-B14F-4D97-AF65-F5344CB8AC3E}">
        <p14:creationId xmlns:p14="http://schemas.microsoft.com/office/powerpoint/2010/main" val="2072002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3DFF582E-8D2C-4455-925F-40D70F68A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871778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NZ" dirty="0"/>
          </a:p>
        </p:txBody>
      </p:sp>
    </p:spTree>
    <p:extLst>
      <p:ext uri="{BB962C8B-B14F-4D97-AF65-F5344CB8AC3E}">
        <p14:creationId xmlns:p14="http://schemas.microsoft.com/office/powerpoint/2010/main" val="42432555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NZ" dirty="0"/>
          </a:p>
        </p:txBody>
      </p:sp>
      <p:pic>
        <p:nvPicPr>
          <p:cNvPr id="5" name="Picture 4">
            <a:extLst>
              <a:ext uri="{FF2B5EF4-FFF2-40B4-BE49-F238E27FC236}">
                <a16:creationId xmlns:a16="http://schemas.microsoft.com/office/drawing/2014/main" id="{29BB7E76-7F93-4C69-964E-2B173E780B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34839141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827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36607865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pic>
        <p:nvPicPr>
          <p:cNvPr id="5" name="Picture 4" descr="A picture containing object&#10;&#10;Description generated with high confidence">
            <a:extLst>
              <a:ext uri="{FF2B5EF4-FFF2-40B4-BE49-F238E27FC236}">
                <a16:creationId xmlns:a16="http://schemas.microsoft.com/office/drawing/2014/main" id="{3C1ACD68-261C-43D1-BC83-1C26FD9367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143560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21804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ebas Neue" panose="020B0606020202050201"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421293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04196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50273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44800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Tree>
    <p:extLst>
      <p:ext uri="{BB962C8B-B14F-4D97-AF65-F5344CB8AC3E}">
        <p14:creationId xmlns:p14="http://schemas.microsoft.com/office/powerpoint/2010/main" val="387179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a:p>
        </p:txBody>
      </p:sp>
    </p:spTree>
    <p:extLst>
      <p:ext uri="{BB962C8B-B14F-4D97-AF65-F5344CB8AC3E}">
        <p14:creationId xmlns:p14="http://schemas.microsoft.com/office/powerpoint/2010/main" val="2192898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17218701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50" r:id="rId4"/>
    <p:sldLayoutId id="2147483652" r:id="rId5"/>
    <p:sldLayoutId id="2147483661" r:id="rId6"/>
    <p:sldLayoutId id="2147483653" r:id="rId7"/>
    <p:sldLayoutId id="2147483654" r:id="rId8"/>
    <p:sldLayoutId id="2147483662"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NZ"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283258995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azure/iot-edge" TargetMode="External"/><Relationship Id="rId3" Type="http://schemas.openxmlformats.org/officeDocument/2006/relationships/image" Target="../media/image3.png"/><Relationship Id="rId7" Type="http://schemas.openxmlformats.org/officeDocument/2006/relationships/hyperlink" Target="https://azure.microsoft.com/en-us/services/iot-edge/"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emf"/><Relationship Id="rId11" Type="http://schemas.openxmlformats.org/officeDocument/2006/relationships/hyperlink" Target="https://github.com/jamescorbould/IoTEdgeTest" TargetMode="External"/><Relationship Id="rId5" Type="http://schemas.openxmlformats.org/officeDocument/2006/relationships/image" Target="../media/image5.png"/><Relationship Id="rId10" Type="http://schemas.openxmlformats.org/officeDocument/2006/relationships/hyperlink" Target="https://github.com/Azure/iotedge" TargetMode="External"/><Relationship Id="rId4" Type="http://schemas.openxmlformats.org/officeDocument/2006/relationships/image" Target="../media/image4.png"/><Relationship Id="rId9" Type="http://schemas.openxmlformats.org/officeDocument/2006/relationships/hyperlink" Target="https://iotschool.microsoft.com/en-us/hom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jamescorbould.wordpress.com/" TargetMode="External"/><Relationship Id="rId7" Type="http://schemas.openxmlformats.org/officeDocument/2006/relationships/image" Target="../media/image16.png"/><Relationship Id="rId2" Type="http://schemas.openxmlformats.org/officeDocument/2006/relationships/hyperlink" Target="https://www.linkedin.com/in/james-corbould-b0073538/" TargetMode="Externa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eg"/><Relationship Id="rId7"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jp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7287" y="2614605"/>
            <a:ext cx="10301283" cy="1072353"/>
          </a:xfrm>
        </p:spPr>
        <p:txBody>
          <a:bodyPr>
            <a:normAutofit/>
          </a:bodyPr>
          <a:lstStyle/>
          <a:p>
            <a:pPr algn="l"/>
            <a:r>
              <a:rPr lang="en-NZ" dirty="0" smtClean="0">
                <a:effectLst>
                  <a:outerShdw blurRad="38100" dist="38100" dir="2700000" algn="tl">
                    <a:srgbClr val="000000">
                      <a:alpha val="43137"/>
                    </a:srgbClr>
                  </a:outerShdw>
                </a:effectLst>
              </a:rPr>
              <a:t>Introduction to Azure </a:t>
            </a:r>
            <a:r>
              <a:rPr lang="en-NZ" dirty="0" err="1" smtClean="0">
                <a:effectLst>
                  <a:outerShdw blurRad="38100" dist="38100" dir="2700000" algn="tl">
                    <a:srgbClr val="000000">
                      <a:alpha val="43137"/>
                    </a:srgbClr>
                  </a:outerShdw>
                </a:effectLst>
              </a:rPr>
              <a:t>IoT</a:t>
            </a:r>
            <a:r>
              <a:rPr lang="en-NZ" dirty="0" smtClean="0">
                <a:effectLst>
                  <a:outerShdw blurRad="38100" dist="38100" dir="2700000" algn="tl">
                    <a:srgbClr val="000000">
                      <a:alpha val="43137"/>
                    </a:srgbClr>
                  </a:outerShdw>
                </a:effectLst>
              </a:rPr>
              <a:t> Edge</a:t>
            </a:r>
            <a:endParaRPr lang="en-NZ"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859455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971804"/>
            <a:ext cx="10515600" cy="1027967"/>
          </a:xfrm>
        </p:spPr>
        <p:txBody>
          <a:bodyPr/>
          <a:lstStyle/>
          <a:p>
            <a:pPr algn="ctr"/>
            <a:r>
              <a:rPr lang="pt-BR" dirty="0" smtClean="0"/>
              <a:t>Demo!!</a:t>
            </a:r>
            <a:endParaRPr lang="en-NZ" dirty="0"/>
          </a:p>
        </p:txBody>
      </p:sp>
    </p:spTree>
    <p:extLst>
      <p:ext uri="{BB962C8B-B14F-4D97-AF65-F5344CB8AC3E}">
        <p14:creationId xmlns:p14="http://schemas.microsoft.com/office/powerpoint/2010/main" val="2273961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6"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dirty="0">
                <a:effectLst>
                  <a:outerShdw blurRad="38100" dist="38100" dir="2700000" algn="tl">
                    <a:srgbClr val="000000">
                      <a:alpha val="43137"/>
                    </a:srgbClr>
                  </a:outerShdw>
                </a:effectLst>
                <a:latin typeface="Bebas Neue"/>
              </a:rPr>
              <a:t>Reference</a:t>
            </a:r>
            <a:r>
              <a:rPr lang="en-NZ" dirty="0">
                <a:latin typeface="Bebas Neue"/>
              </a:rPr>
              <a:t> </a:t>
            </a:r>
            <a:r>
              <a:rPr lang="en-NZ" dirty="0" smtClean="0">
                <a:latin typeface="Bebas Neue"/>
              </a:rPr>
              <a:t>Material</a:t>
            </a:r>
            <a:endParaRPr lang="en-NZ" dirty="0">
              <a:latin typeface="Bebas Neue"/>
            </a:endParaRPr>
          </a:p>
        </p:txBody>
      </p:sp>
      <p:sp>
        <p:nvSpPr>
          <p:cNvPr id="6" name="Content Placeholder 5"/>
          <p:cNvSpPr>
            <a:spLocks noGrp="1"/>
          </p:cNvSpPr>
          <p:nvPr>
            <p:ph sz="half" idx="1"/>
          </p:nvPr>
        </p:nvSpPr>
        <p:spPr>
          <a:xfrm>
            <a:off x="838199" y="1471961"/>
            <a:ext cx="11095019" cy="4138374"/>
          </a:xfrm>
        </p:spPr>
        <p:txBody>
          <a:bodyPr>
            <a:normAutofit fontScale="70000" lnSpcReduction="20000"/>
          </a:bodyPr>
          <a:lstStyle/>
          <a:p>
            <a:pPr marL="0" indent="0">
              <a:buNone/>
            </a:pPr>
            <a:r>
              <a:rPr lang="en-NZ" dirty="0" smtClean="0"/>
              <a:t>Azure </a:t>
            </a:r>
            <a:r>
              <a:rPr lang="en-NZ" dirty="0" err="1" smtClean="0"/>
              <a:t>IoT</a:t>
            </a:r>
            <a:r>
              <a:rPr lang="en-NZ" dirty="0" smtClean="0"/>
              <a:t> Edge</a:t>
            </a:r>
            <a:r>
              <a:rPr lang="en-NZ" dirty="0" smtClean="0"/>
              <a:t> </a:t>
            </a:r>
            <a:r>
              <a:rPr lang="en-NZ" dirty="0" smtClean="0"/>
              <a:t>official </a:t>
            </a:r>
            <a:r>
              <a:rPr lang="en-NZ" dirty="0" smtClean="0"/>
              <a:t>pages:</a:t>
            </a:r>
          </a:p>
          <a:p>
            <a:pPr marL="0" indent="0">
              <a:buNone/>
            </a:pPr>
            <a:r>
              <a:rPr lang="en-NZ" dirty="0">
                <a:hlinkClick r:id="rId7"/>
              </a:rPr>
              <a:t>https://azure.microsoft.com/en-us/services/iot-edge/</a:t>
            </a:r>
            <a:endParaRPr lang="en-NZ" dirty="0"/>
          </a:p>
          <a:p>
            <a:pPr marL="0" indent="0">
              <a:buNone/>
            </a:pPr>
            <a:r>
              <a:rPr lang="en-NZ" dirty="0">
                <a:hlinkClick r:id="rId8"/>
              </a:rPr>
              <a:t>https://</a:t>
            </a:r>
            <a:r>
              <a:rPr lang="en-NZ" dirty="0" smtClean="0">
                <a:hlinkClick r:id="rId8"/>
              </a:rPr>
              <a:t>docs.microsoft.com/en-us/azure/iot-edge</a:t>
            </a:r>
            <a:endParaRPr lang="en-NZ" dirty="0" smtClean="0"/>
          </a:p>
          <a:p>
            <a:pPr marL="0" indent="0">
              <a:buNone/>
            </a:pPr>
            <a:endParaRPr lang="en-NZ" dirty="0"/>
          </a:p>
          <a:p>
            <a:pPr marL="0" indent="0">
              <a:buNone/>
            </a:pPr>
            <a:r>
              <a:rPr lang="en-NZ" dirty="0" smtClean="0"/>
              <a:t>Azure </a:t>
            </a:r>
            <a:r>
              <a:rPr lang="en-NZ" dirty="0" err="1" smtClean="0"/>
              <a:t>IoT</a:t>
            </a:r>
            <a:r>
              <a:rPr lang="en-NZ" dirty="0" smtClean="0"/>
              <a:t> school learning (hands on labs):</a:t>
            </a:r>
            <a:endParaRPr lang="en-NZ" dirty="0" smtClean="0"/>
          </a:p>
          <a:p>
            <a:pPr marL="0" indent="0">
              <a:buNone/>
            </a:pPr>
            <a:r>
              <a:rPr lang="en-NZ" dirty="0">
                <a:hlinkClick r:id="rId9"/>
              </a:rPr>
              <a:t>https://</a:t>
            </a:r>
            <a:r>
              <a:rPr lang="en-NZ" dirty="0" smtClean="0">
                <a:hlinkClick r:id="rId9"/>
              </a:rPr>
              <a:t>iotschool.microsoft.com/en-us/home</a:t>
            </a:r>
            <a:endParaRPr lang="en-NZ" dirty="0" smtClean="0"/>
          </a:p>
          <a:p>
            <a:pPr marL="0" indent="0">
              <a:buNone/>
            </a:pPr>
            <a:endParaRPr lang="en-NZ" dirty="0"/>
          </a:p>
          <a:p>
            <a:pPr marL="0" indent="0">
              <a:buNone/>
            </a:pPr>
            <a:r>
              <a:rPr lang="en-NZ" dirty="0" err="1" smtClean="0"/>
              <a:t>IoT</a:t>
            </a:r>
            <a:r>
              <a:rPr lang="en-NZ" dirty="0" smtClean="0"/>
              <a:t> Edge OSS project on GitHub:</a:t>
            </a:r>
            <a:endParaRPr lang="en-NZ" dirty="0" smtClean="0"/>
          </a:p>
          <a:p>
            <a:pPr marL="0" indent="0">
              <a:buNone/>
            </a:pPr>
            <a:r>
              <a:rPr lang="en-NZ" dirty="0">
                <a:hlinkClick r:id="rId10"/>
              </a:rPr>
              <a:t>https://</a:t>
            </a:r>
            <a:r>
              <a:rPr lang="en-NZ" dirty="0" smtClean="0">
                <a:hlinkClick r:id="rId10"/>
              </a:rPr>
              <a:t>github.com/Azure/iotedge</a:t>
            </a:r>
            <a:endParaRPr lang="en-NZ" dirty="0" smtClean="0"/>
          </a:p>
          <a:p>
            <a:pPr marL="0" indent="0">
              <a:buNone/>
            </a:pPr>
            <a:endParaRPr lang="en-NZ" dirty="0"/>
          </a:p>
          <a:p>
            <a:pPr marL="0" indent="0">
              <a:buNone/>
            </a:pPr>
            <a:r>
              <a:rPr lang="en-NZ" dirty="0" smtClean="0"/>
              <a:t>Presentation demo code on GitHub:</a:t>
            </a:r>
            <a:endParaRPr lang="en-NZ" dirty="0" smtClean="0"/>
          </a:p>
          <a:p>
            <a:pPr marL="0" indent="0">
              <a:buNone/>
            </a:pPr>
            <a:r>
              <a:rPr lang="en-NZ" dirty="0">
                <a:hlinkClick r:id="rId11"/>
              </a:rPr>
              <a:t>https://github.com/jamescorbould/IoTEdgeTest</a:t>
            </a:r>
            <a:endParaRPr lang="en-NZ" dirty="0" smtClean="0"/>
          </a:p>
          <a:p>
            <a:pPr marL="0" indent="0">
              <a:buNone/>
            </a:pPr>
            <a:endParaRPr lang="en-NZ" dirty="0"/>
          </a:p>
        </p:txBody>
      </p:sp>
    </p:spTree>
    <p:extLst>
      <p:ext uri="{BB962C8B-B14F-4D97-AF65-F5344CB8AC3E}">
        <p14:creationId xmlns:p14="http://schemas.microsoft.com/office/powerpoint/2010/main" val="2994296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Presenter</a:t>
            </a:r>
            <a:endParaRPr lang="en-NZ" dirty="0"/>
          </a:p>
        </p:txBody>
      </p:sp>
      <p:sp>
        <p:nvSpPr>
          <p:cNvPr id="4" name="Content Placeholder 3"/>
          <p:cNvSpPr>
            <a:spLocks noGrp="1"/>
          </p:cNvSpPr>
          <p:nvPr>
            <p:ph sz="half" idx="2"/>
          </p:nvPr>
        </p:nvSpPr>
        <p:spPr>
          <a:xfrm>
            <a:off x="828669" y="1825625"/>
            <a:ext cx="9315456" cy="4351338"/>
          </a:xfrm>
        </p:spPr>
        <p:txBody>
          <a:bodyPr>
            <a:normAutofit/>
          </a:bodyPr>
          <a:lstStyle/>
          <a:p>
            <a:pPr marL="0" indent="0">
              <a:buNone/>
            </a:pPr>
            <a:r>
              <a:rPr lang="en-NZ" sz="3200" dirty="0" smtClean="0"/>
              <a:t>James Corbould</a:t>
            </a:r>
            <a:endParaRPr lang="en-NZ" sz="3200" dirty="0"/>
          </a:p>
          <a:p>
            <a:pPr marL="0" indent="0">
              <a:buNone/>
            </a:pPr>
            <a:r>
              <a:rPr lang="en-NZ" sz="3200" dirty="0" smtClean="0"/>
              <a:t>Development Team Lead, Integration &amp; </a:t>
            </a:r>
            <a:r>
              <a:rPr lang="en-NZ" sz="3200" dirty="0" err="1" smtClean="0"/>
              <a:t>IoT</a:t>
            </a:r>
            <a:endParaRPr lang="en-NZ" sz="3200" dirty="0" smtClean="0"/>
          </a:p>
          <a:p>
            <a:pPr marL="0" indent="0">
              <a:buNone/>
            </a:pPr>
            <a:r>
              <a:rPr lang="en-NZ" sz="3200" dirty="0" smtClean="0"/>
              <a:t>     @</a:t>
            </a:r>
            <a:r>
              <a:rPr lang="en-NZ" sz="3200" dirty="0" err="1" smtClean="0"/>
              <a:t>jamescorbould</a:t>
            </a:r>
            <a:endParaRPr lang="en-NZ" sz="3200" dirty="0" smtClean="0"/>
          </a:p>
          <a:p>
            <a:pPr marL="0" indent="0">
              <a:buNone/>
            </a:pPr>
            <a:r>
              <a:rPr lang="en-NZ" sz="3200" dirty="0"/>
              <a:t>    </a:t>
            </a:r>
            <a:r>
              <a:rPr lang="en-NZ" sz="3200" dirty="0" smtClean="0"/>
              <a:t> </a:t>
            </a:r>
            <a:r>
              <a:rPr lang="en-NZ" sz="2400" dirty="0" smtClean="0">
                <a:hlinkClick r:id="rId2"/>
              </a:rPr>
              <a:t>https</a:t>
            </a:r>
            <a:r>
              <a:rPr lang="en-NZ" sz="2400" dirty="0">
                <a:hlinkClick r:id="rId2"/>
              </a:rPr>
              <a:t>://www.linkedin.com/in/james-corbould-b0073538/</a:t>
            </a:r>
            <a:endParaRPr lang="en-NZ" sz="2400" dirty="0"/>
          </a:p>
          <a:p>
            <a:pPr marL="0" indent="0">
              <a:buNone/>
            </a:pPr>
            <a:r>
              <a:rPr lang="en-NZ" sz="2400" dirty="0" smtClean="0"/>
              <a:t>Integration &amp; </a:t>
            </a:r>
            <a:r>
              <a:rPr lang="en-NZ" sz="2400" dirty="0" err="1" smtClean="0"/>
              <a:t>IoT</a:t>
            </a:r>
            <a:r>
              <a:rPr lang="en-NZ" sz="2400" dirty="0" smtClean="0"/>
              <a:t> blog</a:t>
            </a:r>
            <a:r>
              <a:rPr lang="en-NZ" sz="2400" dirty="0"/>
              <a:t>: </a:t>
            </a:r>
            <a:r>
              <a:rPr lang="en-NZ" sz="2400" dirty="0">
                <a:hlinkClick r:id="rId3"/>
              </a:rPr>
              <a:t>https://jamescorbould.wordpress.com/</a:t>
            </a:r>
            <a:endParaRPr lang="en-NZ" sz="2400" dirty="0"/>
          </a:p>
        </p:txBody>
      </p:sp>
      <p:pic>
        <p:nvPicPr>
          <p:cNvPr id="11" name="Picture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1594" y="2899857"/>
            <a:ext cx="664796" cy="66479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3624" y="1939066"/>
            <a:ext cx="993507" cy="304024"/>
          </a:xfrm>
          <a:prstGeom prst="rect">
            <a:avLst/>
          </a:prstGeom>
        </p:spPr>
      </p:pic>
      <p:pic>
        <p:nvPicPr>
          <p:cNvPr id="13" name="Picture 12"/>
          <p:cNvPicPr>
            <a:picLocks noChangeAspect="1"/>
          </p:cNvPicPr>
          <p:nvPr/>
        </p:nvPicPr>
        <p:blipFill>
          <a:blip r:embed="rId6"/>
          <a:stretch>
            <a:fillRect/>
          </a:stretch>
        </p:blipFill>
        <p:spPr>
          <a:xfrm>
            <a:off x="922087" y="3632123"/>
            <a:ext cx="342948" cy="362001"/>
          </a:xfrm>
          <a:prstGeom prst="rect">
            <a:avLst/>
          </a:prstGeom>
        </p:spPr>
      </p:pic>
      <p:pic>
        <p:nvPicPr>
          <p:cNvPr id="1026" name="Picture 2" descr="RobustCloudIntegrationWithAz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8345" y="2216162"/>
            <a:ext cx="2876550" cy="3552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95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2899908" cy="1325563"/>
          </a:xfrm>
        </p:spPr>
        <p:txBody>
          <a:bodyPr/>
          <a:lstStyle/>
          <a:p>
            <a:r>
              <a:rPr lang="en-NZ" dirty="0"/>
              <a:t>Agenda</a:t>
            </a:r>
          </a:p>
        </p:txBody>
      </p:sp>
      <p:sp>
        <p:nvSpPr>
          <p:cNvPr id="4" name="Text Placeholder 3"/>
          <p:cNvSpPr>
            <a:spLocks noGrp="1"/>
          </p:cNvSpPr>
          <p:nvPr>
            <p:ph type="body" idx="1"/>
          </p:nvPr>
        </p:nvSpPr>
        <p:spPr>
          <a:xfrm>
            <a:off x="839788" y="1278732"/>
            <a:ext cx="5157787" cy="823912"/>
          </a:xfrm>
        </p:spPr>
        <p:txBody>
          <a:bodyPr>
            <a:normAutofit/>
          </a:bodyPr>
          <a:lstStyle/>
          <a:p>
            <a:r>
              <a:rPr lang="en-NZ" sz="2800" dirty="0" smtClean="0"/>
              <a:t>Azure </a:t>
            </a:r>
            <a:r>
              <a:rPr lang="en-NZ" sz="2800" dirty="0" err="1" smtClean="0"/>
              <a:t>IoT</a:t>
            </a:r>
            <a:r>
              <a:rPr lang="en-NZ" sz="2800" dirty="0" smtClean="0"/>
              <a:t> Edge</a:t>
            </a:r>
            <a:endParaRPr lang="en-NZ" sz="2800" dirty="0"/>
          </a:p>
        </p:txBody>
      </p:sp>
      <p:sp>
        <p:nvSpPr>
          <p:cNvPr id="3" name="Content Placeholder 2"/>
          <p:cNvSpPr>
            <a:spLocks noGrp="1"/>
          </p:cNvSpPr>
          <p:nvPr>
            <p:ph sz="half" idx="2"/>
          </p:nvPr>
        </p:nvSpPr>
        <p:spPr>
          <a:xfrm>
            <a:off x="839788" y="2102644"/>
            <a:ext cx="5157787" cy="3684588"/>
          </a:xfrm>
        </p:spPr>
        <p:txBody>
          <a:bodyPr>
            <a:normAutofit/>
          </a:bodyPr>
          <a:lstStyle/>
          <a:p>
            <a:r>
              <a:rPr lang="en-NZ" sz="2400" dirty="0" smtClean="0"/>
              <a:t>What is </a:t>
            </a:r>
            <a:r>
              <a:rPr lang="en-NZ" sz="2400" dirty="0" err="1" smtClean="0"/>
              <a:t>IoT</a:t>
            </a:r>
            <a:r>
              <a:rPr lang="en-NZ" sz="2400" dirty="0" smtClean="0"/>
              <a:t>?</a:t>
            </a:r>
            <a:endParaRPr lang="en-NZ" sz="2400" dirty="0"/>
          </a:p>
          <a:p>
            <a:r>
              <a:rPr lang="en-NZ" sz="2400" dirty="0" smtClean="0"/>
              <a:t>What is </a:t>
            </a:r>
            <a:r>
              <a:rPr lang="en-NZ" sz="2400" dirty="0" smtClean="0"/>
              <a:t>edge computing?</a:t>
            </a:r>
            <a:endParaRPr lang="en-NZ" sz="2400" dirty="0"/>
          </a:p>
          <a:p>
            <a:r>
              <a:rPr lang="en-NZ" sz="2400" dirty="0" smtClean="0"/>
              <a:t>Getting started with Azure </a:t>
            </a:r>
            <a:r>
              <a:rPr lang="en-NZ" sz="2400" dirty="0" err="1" smtClean="0"/>
              <a:t>IoT</a:t>
            </a:r>
            <a:r>
              <a:rPr lang="en-NZ" sz="2400" dirty="0" smtClean="0"/>
              <a:t> Edge</a:t>
            </a:r>
            <a:endParaRPr lang="en-NZ" sz="2400" dirty="0"/>
          </a:p>
          <a:p>
            <a:r>
              <a:rPr lang="en-NZ" sz="2400" dirty="0" smtClean="0"/>
              <a:t>Demo!!</a:t>
            </a:r>
            <a:endParaRPr lang="en-NZ" sz="2400" dirty="0"/>
          </a:p>
          <a:p>
            <a:r>
              <a:rPr lang="en-NZ" sz="2400" dirty="0" smtClean="0"/>
              <a:t>Questions?</a:t>
            </a:r>
            <a:endParaRPr lang="en-NZ" sz="2400" dirty="0"/>
          </a:p>
        </p:txBody>
      </p:sp>
      <p:sp>
        <p:nvSpPr>
          <p:cNvPr id="5" name="Text Placeholder 4"/>
          <p:cNvSpPr>
            <a:spLocks noGrp="1"/>
          </p:cNvSpPr>
          <p:nvPr>
            <p:ph type="body" sz="quarter" idx="3"/>
          </p:nvPr>
        </p:nvSpPr>
        <p:spPr>
          <a:xfrm>
            <a:off x="6172200" y="1278732"/>
            <a:ext cx="5183188" cy="823912"/>
          </a:xfrm>
        </p:spPr>
        <p:txBody>
          <a:bodyPr>
            <a:normAutofit/>
          </a:bodyPr>
          <a:lstStyle/>
          <a:p>
            <a:endParaRPr lang="en-NZ" sz="2800" dirty="0" smtClean="0"/>
          </a:p>
          <a:p>
            <a:endParaRPr lang="en-NZ" sz="28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7" y="1500188"/>
            <a:ext cx="6221062" cy="3571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5927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5003" y="127486"/>
            <a:ext cx="3829115" cy="3111550"/>
          </a:xfrm>
          <a:prstGeom prst="rect">
            <a:avLst/>
          </a:prstGeom>
          <a:ln>
            <a:noFill/>
          </a:ln>
          <a:effectLst>
            <a:softEdge rad="11250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5" y="3512712"/>
            <a:ext cx="2480440" cy="3058732"/>
          </a:xfrm>
          <a:prstGeom prst="rect">
            <a:avLst/>
          </a:prstGeom>
          <a:ln>
            <a:noFill/>
          </a:ln>
          <a:effectLst>
            <a:softEdge rad="112500"/>
          </a:effectLst>
        </p:spPr>
      </p:pic>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538875" y="3680137"/>
            <a:ext cx="4365307" cy="2891307"/>
          </a:xfrm>
          <a:prstGeom prst="rect">
            <a:avLst/>
          </a:prstGeom>
          <a:ln>
            <a:noFill/>
          </a:ln>
          <a:effectLst>
            <a:softEdge rad="11250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4960" y="344508"/>
            <a:ext cx="2284732" cy="23968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985367" y="1056067"/>
            <a:ext cx="2577227" cy="228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1474" y="4934753"/>
            <a:ext cx="2920633" cy="17852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4833" y="2579673"/>
            <a:ext cx="2895957" cy="22009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34118" y="307792"/>
            <a:ext cx="2631784" cy="1673431"/>
          </a:xfrm>
          <a:prstGeom prst="rect">
            <a:avLst/>
          </a:prstGeom>
          <a:ln>
            <a:noFill/>
          </a:ln>
          <a:effectLst>
            <a:outerShdw blurRad="190500" algn="tl" rotWithShape="0">
              <a:srgbClr val="000000">
                <a:alpha val="70000"/>
              </a:srgbClr>
            </a:outerShdw>
          </a:effectLst>
        </p:spPr>
      </p:pic>
      <p:sp>
        <p:nvSpPr>
          <p:cNvPr id="19" name="Text Placeholder 3"/>
          <p:cNvSpPr txBox="1">
            <a:spLocks/>
          </p:cNvSpPr>
          <p:nvPr/>
        </p:nvSpPr>
        <p:spPr>
          <a:xfrm>
            <a:off x="5121327" y="4828211"/>
            <a:ext cx="2753266" cy="8239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sz="4000" b="1" dirty="0" smtClean="0"/>
              <a:t>What is </a:t>
            </a:r>
            <a:r>
              <a:rPr lang="en-NZ" sz="4000" b="1" dirty="0" err="1" smtClean="0"/>
              <a:t>IoT</a:t>
            </a:r>
            <a:r>
              <a:rPr lang="en-NZ" sz="4000" b="1" dirty="0" smtClean="0"/>
              <a:t>?</a:t>
            </a:r>
            <a:endParaRPr lang="en-NZ" sz="4000" b="1" dirty="0"/>
          </a:p>
        </p:txBody>
      </p:sp>
    </p:spTree>
    <p:extLst>
      <p:ext uri="{BB962C8B-B14F-4D97-AF65-F5344CB8AC3E}">
        <p14:creationId xmlns:p14="http://schemas.microsoft.com/office/powerpoint/2010/main" val="1857695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16679" y="105050"/>
            <a:ext cx="10006883" cy="6685181"/>
          </a:xfrm>
          <a:prstGeom prst="rect">
            <a:avLst/>
          </a:prstGeom>
        </p:spPr>
      </p:pic>
      <p:sp>
        <p:nvSpPr>
          <p:cNvPr id="4" name="TextBox 3"/>
          <p:cNvSpPr txBox="1"/>
          <p:nvPr/>
        </p:nvSpPr>
        <p:spPr>
          <a:xfrm>
            <a:off x="6014435" y="6542468"/>
            <a:ext cx="6117468" cy="276999"/>
          </a:xfrm>
          <a:prstGeom prst="rect">
            <a:avLst/>
          </a:prstGeom>
          <a:noFill/>
        </p:spPr>
        <p:txBody>
          <a:bodyPr wrap="square" rtlCol="0">
            <a:spAutoFit/>
          </a:bodyPr>
          <a:lstStyle/>
          <a:p>
            <a:r>
              <a:rPr lang="en-NZ" sz="1200" dirty="0" smtClean="0"/>
              <a:t>Image source</a:t>
            </a:r>
            <a:r>
              <a:rPr lang="en-NZ" sz="1200" dirty="0"/>
              <a:t>: https://azure.microsoft.com/en-us/overview/future-of-cloud/?site=mscom_iot</a:t>
            </a:r>
          </a:p>
        </p:txBody>
      </p:sp>
    </p:spTree>
    <p:extLst>
      <p:ext uri="{BB962C8B-B14F-4D97-AF65-F5344CB8AC3E}">
        <p14:creationId xmlns:p14="http://schemas.microsoft.com/office/powerpoint/2010/main" val="3964103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8" y="2081177"/>
            <a:ext cx="12022148" cy="3574341"/>
          </a:xfrm>
          <a:prstGeom prst="rect">
            <a:avLst/>
          </a:prstGeom>
        </p:spPr>
      </p:pic>
      <p:sp>
        <p:nvSpPr>
          <p:cNvPr id="5" name="TextBox 4"/>
          <p:cNvSpPr txBox="1"/>
          <p:nvPr/>
        </p:nvSpPr>
        <p:spPr>
          <a:xfrm>
            <a:off x="6941712" y="6542468"/>
            <a:ext cx="6117468" cy="276999"/>
          </a:xfrm>
          <a:prstGeom prst="rect">
            <a:avLst/>
          </a:prstGeom>
          <a:noFill/>
        </p:spPr>
        <p:txBody>
          <a:bodyPr wrap="square" rtlCol="0">
            <a:spAutoFit/>
          </a:bodyPr>
          <a:lstStyle/>
          <a:p>
            <a:r>
              <a:rPr lang="en-NZ" sz="1200" dirty="0"/>
              <a:t>Image source</a:t>
            </a:r>
            <a:r>
              <a:rPr lang="en-NZ" sz="1200" dirty="0" smtClean="0"/>
              <a:t>: https</a:t>
            </a:r>
            <a:r>
              <a:rPr lang="en-NZ" sz="1200" dirty="0"/>
              <a:t>://docs.microsoft.com/en-us/azure/iot-edge/about-iot-edge</a:t>
            </a:r>
            <a:endParaRPr lang="en-NZ" sz="1200" dirty="0"/>
          </a:p>
        </p:txBody>
      </p:sp>
      <p:sp>
        <p:nvSpPr>
          <p:cNvPr id="7" name="Title 1"/>
          <p:cNvSpPr>
            <a:spLocks noGrp="1"/>
          </p:cNvSpPr>
          <p:nvPr>
            <p:ph type="title"/>
          </p:nvPr>
        </p:nvSpPr>
        <p:spPr>
          <a:xfrm>
            <a:off x="839787" y="365125"/>
            <a:ext cx="4101489" cy="1206097"/>
          </a:xfrm>
        </p:spPr>
        <p:txBody>
          <a:bodyPr/>
          <a:lstStyle/>
          <a:p>
            <a:r>
              <a:rPr lang="en-NZ" dirty="0" err="1" smtClean="0"/>
              <a:t>IoT</a:t>
            </a:r>
            <a:r>
              <a:rPr lang="en-NZ" dirty="0" smtClean="0"/>
              <a:t> Edge Runtime</a:t>
            </a:r>
            <a:endParaRPr lang="en-NZ" dirty="0"/>
          </a:p>
        </p:txBody>
      </p:sp>
    </p:spTree>
    <p:extLst>
      <p:ext uri="{BB962C8B-B14F-4D97-AF65-F5344CB8AC3E}">
        <p14:creationId xmlns:p14="http://schemas.microsoft.com/office/powerpoint/2010/main" val="1961187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96" y="1549993"/>
            <a:ext cx="11430785" cy="4958048"/>
          </a:xfrm>
          <a:prstGeom prst="rect">
            <a:avLst/>
          </a:prstGeom>
        </p:spPr>
      </p:pic>
      <p:sp>
        <p:nvSpPr>
          <p:cNvPr id="3" name="TextBox 2"/>
          <p:cNvSpPr txBox="1"/>
          <p:nvPr/>
        </p:nvSpPr>
        <p:spPr>
          <a:xfrm>
            <a:off x="6941712" y="6542468"/>
            <a:ext cx="6117468" cy="276999"/>
          </a:xfrm>
          <a:prstGeom prst="rect">
            <a:avLst/>
          </a:prstGeom>
          <a:noFill/>
        </p:spPr>
        <p:txBody>
          <a:bodyPr wrap="square" rtlCol="0">
            <a:spAutoFit/>
          </a:bodyPr>
          <a:lstStyle/>
          <a:p>
            <a:r>
              <a:rPr lang="en-NZ" sz="1200" dirty="0"/>
              <a:t>Image source</a:t>
            </a:r>
            <a:r>
              <a:rPr lang="en-NZ" sz="1200" dirty="0" smtClean="0"/>
              <a:t>: https</a:t>
            </a:r>
            <a:r>
              <a:rPr lang="en-NZ" sz="1200" dirty="0"/>
              <a:t>://docs.microsoft.com/en-us/azure/iot-edge/about-iot-edge</a:t>
            </a:r>
            <a:endParaRPr lang="en-NZ" sz="1200" dirty="0"/>
          </a:p>
        </p:txBody>
      </p:sp>
      <p:sp>
        <p:nvSpPr>
          <p:cNvPr id="4" name="Title 1"/>
          <p:cNvSpPr>
            <a:spLocks noGrp="1"/>
          </p:cNvSpPr>
          <p:nvPr>
            <p:ph type="title"/>
          </p:nvPr>
        </p:nvSpPr>
        <p:spPr>
          <a:xfrm>
            <a:off x="839787" y="365125"/>
            <a:ext cx="4101489" cy="1206097"/>
          </a:xfrm>
        </p:spPr>
        <p:txBody>
          <a:bodyPr/>
          <a:lstStyle/>
          <a:p>
            <a:r>
              <a:rPr lang="en-NZ" dirty="0" err="1" smtClean="0"/>
              <a:t>IoT</a:t>
            </a:r>
            <a:r>
              <a:rPr lang="en-NZ" dirty="0" smtClean="0"/>
              <a:t> Edge Cloud</a:t>
            </a:r>
            <a:endParaRPr lang="en-NZ" dirty="0"/>
          </a:p>
        </p:txBody>
      </p:sp>
    </p:spTree>
    <p:extLst>
      <p:ext uri="{BB962C8B-B14F-4D97-AF65-F5344CB8AC3E}">
        <p14:creationId xmlns:p14="http://schemas.microsoft.com/office/powerpoint/2010/main" val="3294351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39712" y="-92075"/>
            <a:ext cx="4101489" cy="1206097"/>
          </a:xfrm>
        </p:spPr>
        <p:txBody>
          <a:bodyPr/>
          <a:lstStyle/>
          <a:p>
            <a:r>
              <a:rPr lang="en-NZ" dirty="0" smtClean="0"/>
              <a:t>Demo Overview</a:t>
            </a:r>
            <a:endParaRPr lang="en-NZ"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728164"/>
            <a:ext cx="10398738" cy="6030443"/>
          </a:xfrm>
          <a:prstGeom prst="rect">
            <a:avLst/>
          </a:prstGeom>
        </p:spPr>
      </p:pic>
    </p:spTree>
    <p:extLst>
      <p:ext uri="{BB962C8B-B14F-4D97-AF65-F5344CB8AC3E}">
        <p14:creationId xmlns:p14="http://schemas.microsoft.com/office/powerpoint/2010/main" val="2300619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382121"/>
            <a:ext cx="8222140" cy="5878830"/>
          </a:xfrm>
          <a:prstGeom prst="rect">
            <a:avLst/>
          </a:prstGeom>
        </p:spPr>
      </p:pic>
    </p:spTree>
    <p:extLst>
      <p:ext uri="{BB962C8B-B14F-4D97-AF65-F5344CB8AC3E}">
        <p14:creationId xmlns:p14="http://schemas.microsoft.com/office/powerpoint/2010/main" val="614523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Template suggestion" id="{83F869E0-BB57-4352-B1E5-131794305C0C}" vid="{17784876-722E-4475-B854-02524D9D63B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NZ_Template_2018.pptx" id="{48CDA943-8D75-4B68-B93A-F3FEBCB3BF66}" vid="{43F47440-22AA-4F95-A911-9D854778CCB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18906</TotalTime>
  <Words>1120</Words>
  <Application>Microsoft Office PowerPoint</Application>
  <PresentationFormat>Widescreen</PresentationFormat>
  <Paragraphs>103</Paragraphs>
  <Slides>11</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Bebas Neue</vt:lpstr>
      <vt:lpstr>Calibri</vt:lpstr>
      <vt:lpstr>Segoe UI Black</vt:lpstr>
      <vt:lpstr>Office Theme</vt:lpstr>
      <vt:lpstr>1_Office Theme</vt:lpstr>
      <vt:lpstr>Introduction to Azure IoT Edge</vt:lpstr>
      <vt:lpstr>Presenter</vt:lpstr>
      <vt:lpstr>Agenda</vt:lpstr>
      <vt:lpstr>PowerPoint Presentation</vt:lpstr>
      <vt:lpstr>PowerPoint Presentation</vt:lpstr>
      <vt:lpstr>IoT Edge Runtime</vt:lpstr>
      <vt:lpstr>IoT Edge Cloud</vt:lpstr>
      <vt:lpstr>Demo Overview</vt:lpstr>
      <vt:lpstr>PowerPoint Presentation</vt:lpstr>
      <vt:lpstr>Demo!!</vt:lpstr>
      <vt:lpstr>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Wagner Silveira</dc:creator>
  <cp:lastModifiedBy>James Corbould [DATACOM]</cp:lastModifiedBy>
  <cp:revision>252</cp:revision>
  <dcterms:created xsi:type="dcterms:W3CDTF">2017-03-13T07:35:30Z</dcterms:created>
  <dcterms:modified xsi:type="dcterms:W3CDTF">2019-03-29T07:30:31Z</dcterms:modified>
</cp:coreProperties>
</file>